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78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3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905781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49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59436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Creating a job in Jenkins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1152144"/>
            <a:ext cx="9998710" cy="4553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0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457200" y="1138586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37421" indent="-237421" defTabSz="338326">
              <a:lnSpc>
                <a:spcPct val="150000"/>
              </a:lnSpc>
              <a:spcBef>
                <a:spcPts val="500"/>
              </a:spcBef>
              <a:buFontTx/>
              <a:defRPr sz="2300"/>
            </a:pPr>
            <a:r>
              <a:rPr sz="1800" dirty="0">
                <a:latin typeface="Montserrat" panose="00000500000000000000" pitchFamily="2" charset="-52"/>
              </a:rPr>
              <a:t> To create a new build job in Jenkins: from the Jenkins Dashboard, Click on “New Item”, Name your project and select project type. </a:t>
            </a:r>
          </a:p>
          <a:p>
            <a:pPr marL="237421" indent="-237421" defTabSz="338326">
              <a:lnSpc>
                <a:spcPct val="150000"/>
              </a:lnSpc>
              <a:spcBef>
                <a:spcPts val="500"/>
              </a:spcBef>
              <a:buFontTx/>
              <a:defRPr sz="2300"/>
            </a:pPr>
            <a:r>
              <a:rPr sz="1800" dirty="0">
                <a:latin typeface="Montserrat" panose="00000500000000000000" pitchFamily="2" charset="-52"/>
              </a:rPr>
              <a:t>Next </a:t>
            </a:r>
            <a:r>
              <a:rPr sz="1800" dirty="0" smtClean="0">
                <a:latin typeface="Montserrat" panose="00000500000000000000" pitchFamily="2" charset="-52"/>
              </a:rPr>
              <a:t>step: </a:t>
            </a:r>
            <a:r>
              <a:rPr sz="1800" dirty="0">
                <a:latin typeface="Montserrat" panose="00000500000000000000" pitchFamily="2" charset="-52"/>
              </a:rPr>
              <a:t>setup configurations </a:t>
            </a:r>
          </a:p>
          <a:p>
            <a:pPr marL="575749" lvl="1" indent="-237421" defTabSz="338326">
              <a:lnSpc>
                <a:spcPct val="150000"/>
              </a:lnSpc>
              <a:spcBef>
                <a:spcPts val="500"/>
              </a:spcBef>
              <a:buFontTx/>
              <a:buChar char="•"/>
              <a:defRPr sz="2300"/>
            </a:pPr>
            <a:r>
              <a:rPr sz="1800" dirty="0">
                <a:latin typeface="Montserrat" panose="00000500000000000000" pitchFamily="2" charset="-52"/>
              </a:rPr>
              <a:t> Configuring Global Tool </a:t>
            </a:r>
            <a:r>
              <a:rPr sz="1800" dirty="0" smtClean="0">
                <a:latin typeface="Montserrat" panose="00000500000000000000" pitchFamily="2" charset="-52"/>
              </a:rPr>
              <a:t>Configuration</a:t>
            </a:r>
            <a:r>
              <a:rPr lang="en-US" sz="1800" dirty="0">
                <a:latin typeface="Montserrat" panose="00000500000000000000" pitchFamily="2" charset="-52"/>
              </a:rPr>
              <a:t>.</a:t>
            </a:r>
            <a:r>
              <a:rPr sz="1800" dirty="0" smtClean="0">
                <a:latin typeface="Montserrat" panose="00000500000000000000" pitchFamily="2" charset="-52"/>
              </a:rPr>
              <a:t> </a:t>
            </a:r>
            <a:r>
              <a:rPr sz="1800" dirty="0">
                <a:latin typeface="Montserrat" panose="00000500000000000000" pitchFamily="2" charset="-52"/>
              </a:rPr>
              <a:t>Here you can set JDK path, </a:t>
            </a:r>
            <a:r>
              <a:rPr sz="1800" dirty="0" err="1">
                <a:latin typeface="Montserrat" panose="00000500000000000000" pitchFamily="2" charset="-52"/>
              </a:rPr>
              <a:t>git</a:t>
            </a:r>
            <a:r>
              <a:rPr sz="1800" dirty="0">
                <a:latin typeface="Montserrat" panose="00000500000000000000" pitchFamily="2" charset="-52"/>
              </a:rPr>
              <a:t> configurations.</a:t>
            </a:r>
          </a:p>
          <a:p>
            <a:pPr marL="575749" lvl="1" indent="-237421" defTabSz="338326">
              <a:lnSpc>
                <a:spcPct val="150000"/>
              </a:lnSpc>
              <a:spcBef>
                <a:spcPts val="500"/>
              </a:spcBef>
              <a:buFontTx/>
              <a:buChar char="•"/>
              <a:defRPr sz="2300"/>
            </a:pPr>
            <a:r>
              <a:rPr sz="1800" dirty="0">
                <a:latin typeface="Montserrat" panose="00000500000000000000" pitchFamily="2" charset="-52"/>
              </a:rPr>
              <a:t> Creating or </a:t>
            </a:r>
            <a:r>
              <a:rPr sz="1800" dirty="0" smtClean="0">
                <a:latin typeface="Montserrat" panose="00000500000000000000" pitchFamily="2" charset="-52"/>
              </a:rPr>
              <a:t>updating</a:t>
            </a:r>
            <a:r>
              <a:rPr lang="en-US" sz="1800" dirty="0" smtClean="0">
                <a:latin typeface="Montserrat" panose="00000500000000000000" pitchFamily="2" charset="-52"/>
              </a:rPr>
              <a:t> </a:t>
            </a:r>
            <a:r>
              <a:rPr sz="1800" dirty="0" smtClean="0">
                <a:latin typeface="Montserrat" panose="00000500000000000000" pitchFamily="2" charset="-52"/>
              </a:rPr>
              <a:t>(</a:t>
            </a:r>
            <a:r>
              <a:rPr sz="1800" dirty="0">
                <a:latin typeface="Montserrat" panose="00000500000000000000" pitchFamily="2" charset="-52"/>
              </a:rPr>
              <a:t>if already created during project creation) project configuration settings which may include General settings, Source code management, build triggers, Pre-steps, Build, Post Steps, Emailing notification regarding build and post build actions as per your project need.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-411720" y="2999232"/>
            <a:ext cx="9967440" cy="90006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Security</a:t>
            </a:r>
          </a:p>
        </p:txBody>
      </p:sp>
      <p:sp>
        <p:nvSpPr>
          <p:cNvPr id="155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-411720" y="3145536"/>
            <a:ext cx="9967440" cy="75376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8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Pipeline</a:t>
            </a:r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-411720" y="2700763"/>
            <a:ext cx="9967440" cy="11985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2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70510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Jenkins file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66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9457"/>
            <a:ext cx="8229600" cy="620018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Stages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933257"/>
            <a:ext cx="9998710" cy="476345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68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9871" y="965198"/>
            <a:ext cx="7144258" cy="4646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71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9456"/>
            <a:ext cx="8229600" cy="6309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Imports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2234054"/>
            <a:ext cx="9998710" cy="23898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3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8748" y="2463799"/>
            <a:ext cx="4953000" cy="1930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76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If something goes wrong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2057400"/>
            <a:ext cx="9998710" cy="274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78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377704"/>
            <a:ext cx="9144000" cy="22025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81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Environment</a:t>
            </a:r>
            <a:r>
              <a:rPr dirty="0"/>
              <a:t> </a:t>
            </a:r>
            <a:r>
              <a:rPr dirty="0">
                <a:latin typeface="Montserrat" panose="00000500000000000000" pitchFamily="2" charset="-52"/>
              </a:rPr>
              <a:t>variables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960120"/>
            <a:ext cx="9998710" cy="46908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83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8912" y="1073640"/>
            <a:ext cx="8705088" cy="4390679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3" name="Straight Connector 2"/>
          <p:cNvCxnSpPr/>
          <p:nvPr/>
        </p:nvCxnSpPr>
        <p:spPr>
          <a:xfrm flipH="1">
            <a:off x="402336" y="5477256"/>
            <a:ext cx="8732520" cy="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V="1">
            <a:off x="402336" y="1082784"/>
            <a:ext cx="0" cy="4403616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 flipH="1">
            <a:off x="402336" y="1091928"/>
            <a:ext cx="8732520" cy="0"/>
          </a:xfrm>
          <a:prstGeom prst="line">
            <a:avLst/>
          </a:prstGeom>
          <a:noFill/>
          <a:ln w="19050" cap="flat">
            <a:solidFill>
              <a:schemeClr val="tx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86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8527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Environment variables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895740"/>
            <a:ext cx="9998710" cy="47925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88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5464" y="933257"/>
            <a:ext cx="7813072" cy="467033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8" name="Straight Connector 7"/>
          <p:cNvCxnSpPr/>
          <p:nvPr/>
        </p:nvCxnSpPr>
        <p:spPr>
          <a:xfrm flipH="1">
            <a:off x="712120" y="5594257"/>
            <a:ext cx="7766416" cy="0"/>
          </a:xfrm>
          <a:prstGeom prst="line">
            <a:avLst/>
          </a:prstGeom>
          <a:noFill/>
          <a:ln w="12700" cap="flat">
            <a:solidFill>
              <a:schemeClr val="bg2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91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Parallel Jobs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1819656"/>
            <a:ext cx="9998710" cy="29447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93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448" y="2078119"/>
            <a:ext cx="9144000" cy="24823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5" name="Подзаголовок 2"/>
          <p:cNvSpPr txBox="1"/>
          <p:nvPr/>
        </p:nvSpPr>
        <p:spPr>
          <a:xfrm>
            <a:off x="1371595" y="4676837"/>
            <a:ext cx="6400811" cy="40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 smtClean="0">
                <a:latin typeface="Montserrat" panose="00000500000000000000" pitchFamily="2" charset="-52"/>
              </a:rPr>
              <a:t>Basics</a:t>
            </a:r>
            <a:endParaRPr sz="2000" dirty="0">
              <a:latin typeface="Montserrat" panose="00000500000000000000" pitchFamily="2" charset="-52"/>
            </a:endParaRPr>
          </a:p>
        </p:txBody>
      </p:sp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Jenkins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96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Chaining in the Pipeline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1481328"/>
            <a:ext cx="9998710" cy="3621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98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500" y="1634490"/>
            <a:ext cx="8255000" cy="3314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01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Notification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968890"/>
            <a:ext cx="9998710" cy="46459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03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7925" y="992872"/>
            <a:ext cx="4388151" cy="4548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Google Shape;338;p37"/>
          <p:cNvSpPr txBox="1">
            <a:spLocks/>
          </p:cNvSpPr>
          <p:nvPr/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buClr>
                <a:srgbClr val="FFFFFF"/>
              </a:buClr>
              <a:buSzPts val="4400"/>
              <a:buFont typeface="Calibri"/>
              <a:buNone/>
            </a:pPr>
            <a:r>
              <a:rPr lang="en-US" smtClean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/>
          </p:cNvSpPr>
          <p:nvPr/>
        </p:nvSpPr>
        <p:spPr>
          <a:xfrm>
            <a:off x="457200" y="3004901"/>
            <a:ext cx="8229600" cy="6038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sz="3400" dirty="0" smtClean="0">
                <a:latin typeface="Montserrat" panose="00000500000000000000" pitchFamily="2" charset="-52"/>
              </a:rPr>
              <a:t>Thanks for attention!</a:t>
            </a:r>
            <a:endParaRPr lang="en-US"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15" name="Прямоугольник 3"/>
          <p:cNvSpPr/>
          <p:nvPr/>
        </p:nvSpPr>
        <p:spPr>
          <a:xfrm>
            <a:off x="-411721" y="2691619"/>
            <a:ext cx="9967441" cy="8379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687322"/>
            <a:ext cx="8229600" cy="1143005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What is Jenkins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Название 1"/>
          <p:cNvSpPr txBox="1">
            <a:spLocks/>
          </p:cNvSpPr>
          <p:nvPr/>
        </p:nvSpPr>
        <p:spPr>
          <a:xfrm>
            <a:off x="603504" y="246536"/>
            <a:ext cx="7936992" cy="5890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dirty="0">
                <a:latin typeface="Montserrat" panose="00000500000000000000" pitchFamily="2" charset="-52"/>
              </a:rPr>
              <a:t>What is Continuous Integration?</a:t>
            </a:r>
          </a:p>
        </p:txBody>
      </p:sp>
      <p:sp>
        <p:nvSpPr>
          <p:cNvPr id="119" name="Прямоугольник 3"/>
          <p:cNvSpPr/>
          <p:nvPr/>
        </p:nvSpPr>
        <p:spPr>
          <a:xfrm>
            <a:off x="-427355" y="2112264"/>
            <a:ext cx="9998710" cy="2633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676656" y="2423161"/>
            <a:ext cx="7790688" cy="1856231"/>
          </a:xfrm>
          <a:prstGeom prst="rect">
            <a:avLst/>
          </a:prstGeom>
        </p:spPr>
        <p:txBody>
          <a:bodyPr>
            <a:normAutofit/>
          </a:bodyPr>
          <a:lstStyle>
            <a:lvl1pPr marL="320841" indent="-320841">
              <a:buFontTx/>
            </a:lvl1pPr>
          </a:lstStyle>
          <a:p>
            <a:pPr>
              <a:lnSpc>
                <a:spcPct val="150000"/>
              </a:lnSpc>
            </a:pPr>
            <a:r>
              <a:rPr sz="1800" dirty="0">
                <a:latin typeface="Montserrat" panose="00000500000000000000" pitchFamily="2" charset="-52"/>
              </a:rPr>
              <a:t>Continuous Integration is a development practice in which developers are required to commit changes to source code in a shared repository several times a day. Every commit is then build and this allows the teams to detect problems early.</a:t>
            </a:r>
          </a:p>
        </p:txBody>
      </p:sp>
      <p:sp>
        <p:nvSpPr>
          <p:cNvPr id="122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25" name="Название 1"/>
          <p:cNvSpPr txBox="1">
            <a:spLocks noGrp="1"/>
          </p:cNvSpPr>
          <p:nvPr>
            <p:ph type="title"/>
          </p:nvPr>
        </p:nvSpPr>
        <p:spPr>
          <a:xfrm>
            <a:off x="713232" y="228600"/>
            <a:ext cx="7717536" cy="60941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What is Continuous Integration?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1664208"/>
            <a:ext cx="9998710" cy="35295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6" name="Содержимое 2"/>
          <p:cNvSpPr txBox="1">
            <a:spLocks noGrp="1"/>
          </p:cNvSpPr>
          <p:nvPr>
            <p:ph type="body" idx="1"/>
          </p:nvPr>
        </p:nvSpPr>
        <p:spPr>
          <a:xfrm>
            <a:off x="457200" y="1943100"/>
            <a:ext cx="8229600" cy="28803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04797" indent="-304797" defTabSz="434340">
              <a:lnSpc>
                <a:spcPct val="150000"/>
              </a:lnSpc>
              <a:spcBef>
                <a:spcPts val="600"/>
              </a:spcBef>
              <a:buFontTx/>
              <a:defRPr sz="3000"/>
            </a:pPr>
            <a:r>
              <a:rPr sz="1800" dirty="0">
                <a:latin typeface="Montserrat" panose="00000500000000000000" pitchFamily="2" charset="-52"/>
              </a:rPr>
              <a:t>It then bring following benefits to software development:</a:t>
            </a:r>
          </a:p>
          <a:p>
            <a:pPr marL="739138" lvl="1" indent="-304797" defTabSz="434340">
              <a:lnSpc>
                <a:spcPct val="150000"/>
              </a:lnSpc>
              <a:spcBef>
                <a:spcPts val="600"/>
              </a:spcBef>
              <a:buFontTx/>
              <a:buChar char="•"/>
              <a:defRPr sz="3000"/>
            </a:pPr>
            <a:r>
              <a:rPr sz="1800" dirty="0">
                <a:latin typeface="Montserrat" panose="00000500000000000000" pitchFamily="2" charset="-52"/>
              </a:rPr>
              <a:t>Catch issues fast and nip them in the bud.</a:t>
            </a:r>
          </a:p>
          <a:p>
            <a:pPr marL="739138" lvl="1" indent="-304797" defTabSz="434340">
              <a:lnSpc>
                <a:spcPct val="150000"/>
              </a:lnSpc>
              <a:spcBef>
                <a:spcPts val="600"/>
              </a:spcBef>
              <a:buFontTx/>
              <a:buChar char="•"/>
              <a:defRPr sz="3000"/>
            </a:pPr>
            <a:r>
              <a:rPr sz="1800" dirty="0">
                <a:latin typeface="Montserrat" panose="00000500000000000000" pitchFamily="2" charset="-52"/>
              </a:rPr>
              <a:t>Everyone can see what’s happening.</a:t>
            </a:r>
          </a:p>
          <a:p>
            <a:pPr marL="739138" lvl="1" indent="-304797" defTabSz="434340">
              <a:lnSpc>
                <a:spcPct val="150000"/>
              </a:lnSpc>
              <a:spcBef>
                <a:spcPts val="600"/>
              </a:spcBef>
              <a:buFontTx/>
              <a:buChar char="•"/>
              <a:defRPr sz="3000"/>
            </a:pPr>
            <a:r>
              <a:rPr sz="1800" dirty="0">
                <a:latin typeface="Montserrat" panose="00000500000000000000" pitchFamily="2" charset="-52"/>
              </a:rPr>
              <a:t> Automate the build. </a:t>
            </a:r>
          </a:p>
          <a:p>
            <a:pPr marL="739138" lvl="1" indent="-304797" defTabSz="434340">
              <a:lnSpc>
                <a:spcPct val="150000"/>
              </a:lnSpc>
              <a:spcBef>
                <a:spcPts val="600"/>
              </a:spcBef>
              <a:buFontTx/>
              <a:buChar char="•"/>
              <a:defRPr sz="3000"/>
            </a:pPr>
            <a:r>
              <a:rPr sz="1800" dirty="0">
                <a:latin typeface="Montserrat" panose="00000500000000000000" pitchFamily="2" charset="-52"/>
              </a:rPr>
              <a:t> Continuous Integration leads to Continuous Deployment allowing us to deliver software more rapidly.</a:t>
            </a:r>
          </a:p>
        </p:txBody>
      </p:sp>
      <p:sp>
        <p:nvSpPr>
          <p:cNvPr id="127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0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37744"/>
            <a:ext cx="8229600" cy="576072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What is Continuous Integration?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1344168"/>
            <a:ext cx="9998710" cy="41696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8565"/>
            <a:ext cx="9144000" cy="4100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2112264"/>
            <a:ext cx="9998710" cy="2633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457200" y="2298700"/>
            <a:ext cx="8229600" cy="2068513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“Continuous Integration doesn’t get rid of bugs, but it does make them dramatically easier to find and remove.” - Martin Fowler, chief scientist</a:t>
            </a:r>
            <a:r>
              <a:rPr sz="1800" dirty="0" smtClean="0">
                <a:latin typeface="Montserrat" panose="00000500000000000000" pitchFamily="2" charset="-52"/>
              </a:rPr>
              <a:t>,</a:t>
            </a:r>
            <a:r>
              <a:rPr lang="en-US" sz="1800" dirty="0" smtClean="0">
                <a:latin typeface="Montserrat" panose="00000500000000000000" pitchFamily="2" charset="-52"/>
              </a:rPr>
              <a:t> </a:t>
            </a:r>
            <a:r>
              <a:rPr sz="1800" dirty="0" err="1" smtClean="0">
                <a:latin typeface="Montserrat" panose="00000500000000000000" pitchFamily="2" charset="-52"/>
              </a:rPr>
              <a:t>ThoughtWorks</a:t>
            </a:r>
            <a:r>
              <a:rPr sz="1800" dirty="0">
                <a:latin typeface="Montserrat" panose="00000500000000000000" pitchFamily="2" charset="-52"/>
              </a:rPr>
              <a:t>.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Jenkins is just a framework, it achieves Continuous Integration by the help of Plugins. It provides support for over 1000 </a:t>
            </a:r>
            <a:r>
              <a:rPr sz="1800" dirty="0" smtClean="0">
                <a:latin typeface="Montserrat" panose="00000500000000000000" pitchFamily="2" charset="-52"/>
              </a:rPr>
              <a:t>Plugins.</a:t>
            </a:r>
            <a:endParaRPr sz="1800" dirty="0">
              <a:latin typeface="Montserrat" panose="00000500000000000000" pitchFamily="2" charset="-52"/>
            </a:endParaRPr>
          </a:p>
        </p:txBody>
      </p:sp>
      <p:sp>
        <p:nvSpPr>
          <p:cNvPr id="10" name="Название 1"/>
          <p:cNvSpPr txBox="1">
            <a:spLocks/>
          </p:cNvSpPr>
          <p:nvPr/>
        </p:nvSpPr>
        <p:spPr>
          <a:xfrm>
            <a:off x="457200" y="237744"/>
            <a:ext cx="8229600" cy="57607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What is Continuous Integration?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969264"/>
            <a:ext cx="9998710" cy="46908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" name="Название 1"/>
          <p:cNvSpPr txBox="1">
            <a:spLocks/>
          </p:cNvSpPr>
          <p:nvPr/>
        </p:nvSpPr>
        <p:spPr>
          <a:xfrm>
            <a:off x="457200" y="237744"/>
            <a:ext cx="8229600" cy="576072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What is Continuous Integration?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8483" y="969264"/>
            <a:ext cx="9687005" cy="469087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44" name="Прямоугольник 3"/>
          <p:cNvSpPr/>
          <p:nvPr/>
        </p:nvSpPr>
        <p:spPr>
          <a:xfrm>
            <a:off x="-411720" y="2700763"/>
            <a:ext cx="9967440" cy="11985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-411721" y="2705100"/>
            <a:ext cx="9967441" cy="1143000"/>
          </a:xfrm>
          <a:prstGeom prst="rect">
            <a:avLst/>
          </a:prstGeom>
        </p:spPr>
        <p:txBody>
          <a:bodyPr>
            <a:noAutofit/>
          </a:bodyPr>
          <a:lstStyle>
            <a:lvl1pPr defTabSz="411479">
              <a:defRPr sz="3900"/>
            </a:lvl1pPr>
          </a:lstStyle>
          <a:p>
            <a:r>
              <a:rPr sz="4000" dirty="0">
                <a:latin typeface="Montserrat" panose="00000500000000000000" pitchFamily="2" charset="-52"/>
              </a:rPr>
              <a:t>Installing and Configuring Jenkins...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321</Words>
  <Application>Microsoft Office PowerPoint</Application>
  <PresentationFormat>On-screen Show (4:3)</PresentationFormat>
  <Paragraphs>41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Helvetica</vt:lpstr>
      <vt:lpstr>Montserrat</vt:lpstr>
      <vt:lpstr>Тема Office</vt:lpstr>
      <vt:lpstr>PowerPoint Presentation</vt:lpstr>
      <vt:lpstr>PowerPoint Presentation</vt:lpstr>
      <vt:lpstr>What is Jenkins</vt:lpstr>
      <vt:lpstr>PowerPoint Presentation</vt:lpstr>
      <vt:lpstr>What is Continuous Integration?</vt:lpstr>
      <vt:lpstr>What is Continuous Integration?</vt:lpstr>
      <vt:lpstr>PowerPoint Presentation</vt:lpstr>
      <vt:lpstr>PowerPoint Presentation</vt:lpstr>
      <vt:lpstr>Installing and Configuring Jenkins...</vt:lpstr>
      <vt:lpstr>Creating a job in Jenkins</vt:lpstr>
      <vt:lpstr>Security</vt:lpstr>
      <vt:lpstr>Pipeline</vt:lpstr>
      <vt:lpstr>Jenkins file</vt:lpstr>
      <vt:lpstr>Stages</vt:lpstr>
      <vt:lpstr>Imports</vt:lpstr>
      <vt:lpstr>If something goes wrong</vt:lpstr>
      <vt:lpstr>Environment variables</vt:lpstr>
      <vt:lpstr>Environment variables</vt:lpstr>
      <vt:lpstr>Parallel Jobs</vt:lpstr>
      <vt:lpstr>Chaining in the Pipeline</vt:lpstr>
      <vt:lpstr>Notification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26</cp:revision>
  <dcterms:modified xsi:type="dcterms:W3CDTF">2020-06-05T12:07:06Z</dcterms:modified>
</cp:coreProperties>
</file>